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3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3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89" r:id="rId254"/>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54" Type="http://schemas.openxmlformats.org/officeDocument/2006/relationships/slide" Target="slides/slide134.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5" name="Shape 10935"/>
        <p:cNvGrpSpPr/>
        <p:nvPr/>
      </p:nvGrpSpPr>
      <p:grpSpPr>
        <a:xfrm>
          <a:off x="0" y="0"/>
          <a:ext cx="0" cy="0"/>
          <a:chOff x="0" y="0"/>
          <a:chExt cx="0" cy="0"/>
        </a:xfrm>
      </p:grpSpPr>
      <p:sp>
        <p:nvSpPr>
          <p:cNvPr id="10936" name="Google Shape;10936;p1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0937" name="Google Shape;10937;p13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938" name="Google Shape;10938;p1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76200" lvl="0" marL="0" rtl="0" algn="l">
              <a:spcBef>
                <a:spcPts val="0"/>
              </a:spcBef>
              <a:spcAft>
                <a:spcPts val="0"/>
              </a:spcAft>
              <a:buClr>
                <a:schemeClr val="dk1"/>
              </a:buClr>
              <a:buSzPts val="1200"/>
              <a:buFont typeface="Arial"/>
              <a:buChar char="•"/>
            </a:pPr>
            <a:r>
              <a:rPr lang="en-US"/>
              <a:t>Read product labels: Labels convey information about the degree of hazard associated with a particular product. For example, </a:t>
            </a:r>
            <a:endParaRPr/>
          </a:p>
          <a:p>
            <a:pPr indent="-76200" lvl="0" marL="0" rtl="0" algn="l">
              <a:spcBef>
                <a:spcPts val="0"/>
              </a:spcBef>
              <a:spcAft>
                <a:spcPts val="0"/>
              </a:spcAft>
              <a:buClr>
                <a:schemeClr val="dk1"/>
              </a:buClr>
              <a:buSzPts val="1200"/>
              <a:buFont typeface="Arial"/>
              <a:buChar char="•"/>
            </a:pPr>
            <a:r>
              <a:rPr lang="en-US"/>
              <a:t>DANGER equates to extremely flammable, corrosive or toxic; </a:t>
            </a:r>
            <a:endParaRPr/>
          </a:p>
          <a:p>
            <a:pPr indent="-76200" lvl="0" marL="0" rtl="0" algn="l">
              <a:spcBef>
                <a:spcPts val="0"/>
              </a:spcBef>
              <a:spcAft>
                <a:spcPts val="0"/>
              </a:spcAft>
              <a:buClr>
                <a:schemeClr val="dk1"/>
              </a:buClr>
              <a:buSzPts val="1200"/>
              <a:buFont typeface="Arial"/>
              <a:buChar char="•"/>
            </a:pPr>
            <a:r>
              <a:rPr lang="en-US"/>
              <a:t>WARNING indicates that the material is moderately hazardous; and </a:t>
            </a:r>
            <a:endParaRPr/>
          </a:p>
          <a:p>
            <a:pPr indent="-76200" lvl="0" marL="0" rtl="0" algn="l">
              <a:spcBef>
                <a:spcPts val="0"/>
              </a:spcBef>
              <a:spcAft>
                <a:spcPts val="0"/>
              </a:spcAft>
              <a:buClr>
                <a:schemeClr val="dk1"/>
              </a:buClr>
              <a:buSzPts val="1200"/>
              <a:buFont typeface="Arial"/>
              <a:buChar char="•"/>
            </a:pPr>
            <a:r>
              <a:rPr lang="en-US"/>
              <a:t>CAUTION signals a less hazardous product. Select products that contain no warnings or which merely CAUTION consumers. </a:t>
            </a:r>
            <a:endParaRPr/>
          </a:p>
          <a:p>
            <a:pPr indent="-76200" lvl="0" marL="0" rtl="0" algn="l">
              <a:spcBef>
                <a:spcPts val="0"/>
              </a:spcBef>
              <a:spcAft>
                <a:spcPts val="0"/>
              </a:spcAft>
              <a:buClr>
                <a:schemeClr val="dk1"/>
              </a:buClr>
              <a:buSzPts val="1200"/>
              <a:buFont typeface="Arial"/>
              <a:buChar char="•"/>
            </a:pPr>
            <a:r>
              <a:rPr lang="en-US"/>
              <a:t>Be wary of unqualified general claims of environmental benefit, </a:t>
            </a:r>
            <a:r>
              <a:rPr i="1" lang="en-US"/>
              <a:t>e.g., “</a:t>
            </a:r>
            <a:r>
              <a:rPr lang="en-US"/>
              <a:t>environmentally friendly” or “biodegradeable.” Instead, look for independent certification that the product is less harmful such as Green Seal or EPA’s Design for the Environment.</a:t>
            </a:r>
            <a:endParaRPr/>
          </a:p>
          <a:p>
            <a:pPr indent="-76200" lvl="0" marL="0" rtl="0" algn="l">
              <a:spcBef>
                <a:spcPts val="0"/>
              </a:spcBef>
              <a:spcAft>
                <a:spcPts val="0"/>
              </a:spcAft>
              <a:buClr>
                <a:schemeClr val="dk1"/>
              </a:buClr>
              <a:buSzPts val="1200"/>
              <a:buFont typeface="Arial"/>
              <a:buChar char="•"/>
            </a:pPr>
            <a:r>
              <a:rPr lang="en-US"/>
              <a:t>For additional information about environmentally responsible products, contact Green Seal. Green Seal is an independent, nonprofit organization that sets environmental standards for consumer goods.  Products that meet their criteria are awarded a “Green Seal of Approval.”  You may search Green Seal’s database of Green Seal-certified, environmentally responsible products at </a:t>
            </a:r>
            <a:r>
              <a:rPr b="1" lang="en-US"/>
              <a:t>www.greenseal.org </a:t>
            </a:r>
            <a:r>
              <a:rPr lang="en-US"/>
              <a:t>or call (202) 588-8400.</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notesSlide" Target="../notesSlides/notesSlide134.xml"/><Relationship Id="rId3" Type="http://schemas.openxmlformats.org/officeDocument/2006/relationships/image" Target="../media/image278.png"/><Relationship Id="rId4" Type="http://schemas.openxmlformats.org/officeDocument/2006/relationships/image" Target="../media/image274.jpg"/></Relationships>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9" name="Shape 10939"/>
        <p:cNvGrpSpPr/>
        <p:nvPr/>
      </p:nvGrpSpPr>
      <p:grpSpPr>
        <a:xfrm>
          <a:off x="0" y="0"/>
          <a:ext cx="0" cy="0"/>
          <a:chOff x="0" y="0"/>
          <a:chExt cx="0" cy="0"/>
        </a:xfrm>
      </p:grpSpPr>
      <p:sp>
        <p:nvSpPr>
          <p:cNvPr id="10940" name="Google Shape;10940;p15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Arial"/>
              <a:buNone/>
            </a:pPr>
            <a:r>
              <a:rPr b="0" i="0" lang="en-US" sz="1400" u="none" cap="none" strike="noStrike">
                <a:solidFill>
                  <a:srgbClr val="FFFFFF"/>
                </a:solidFill>
                <a:latin typeface="Arial"/>
                <a:ea typeface="Arial"/>
                <a:cs typeface="Arial"/>
                <a:sym typeface="Arial"/>
              </a:rPr>
              <a:t>www.dnr.maryland.gov/boating</a:t>
            </a:r>
            <a:endParaRPr/>
          </a:p>
        </p:txBody>
      </p:sp>
      <p:sp>
        <p:nvSpPr>
          <p:cNvPr id="10941" name="Google Shape;10941;p156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p>
            <a:pPr indent="0" lvl="0" marL="0" rtl="0" algn="ctr">
              <a:spcBef>
                <a:spcPts val="0"/>
              </a:spcBef>
              <a:spcAft>
                <a:spcPts val="0"/>
              </a:spcAft>
              <a:buNone/>
            </a:pPr>
            <a:r>
              <a:rPr lang="en-US" sz="4000"/>
              <a:t>Vessel Cleaning: </a:t>
            </a:r>
            <a:br>
              <a:rPr lang="en-US" sz="4000"/>
            </a:br>
            <a:r>
              <a:rPr lang="en-US" sz="4000"/>
              <a:t>Read Product Labels!</a:t>
            </a:r>
            <a:endParaRPr/>
          </a:p>
        </p:txBody>
      </p:sp>
      <p:sp>
        <p:nvSpPr>
          <p:cNvPr id="10942" name="Google Shape;10942;p1564"/>
          <p:cNvSpPr txBox="1"/>
          <p:nvPr>
            <p:ph idx="1" type="body"/>
          </p:nvPr>
        </p:nvSpPr>
        <p:spPr>
          <a:xfrm>
            <a:off x="457200" y="1600200"/>
            <a:ext cx="5715000" cy="4495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lang="en-US" sz="3000"/>
              <a:t>Read product labels.</a:t>
            </a:r>
            <a:endParaRPr/>
          </a:p>
          <a:p>
            <a:pPr indent="-342900" lvl="0" marL="342900" rtl="0" algn="l">
              <a:spcBef>
                <a:spcPts val="600"/>
              </a:spcBef>
              <a:spcAft>
                <a:spcPts val="0"/>
              </a:spcAft>
              <a:buSzPts val="2400"/>
              <a:buChar char="⮚"/>
            </a:pPr>
            <a:r>
              <a:rPr lang="en-US" sz="3000"/>
              <a:t>Don’t believe general “environmental” claims.</a:t>
            </a:r>
            <a:endParaRPr/>
          </a:p>
          <a:p>
            <a:pPr indent="-342900" lvl="0" marL="342900" rtl="0" algn="l">
              <a:spcBef>
                <a:spcPts val="600"/>
              </a:spcBef>
              <a:spcAft>
                <a:spcPts val="0"/>
              </a:spcAft>
              <a:buSzPts val="2400"/>
              <a:buChar char="⮚"/>
            </a:pPr>
            <a:r>
              <a:rPr lang="en-US" sz="3000"/>
              <a:t>Look for independent certifications such as “Green Seal” or EPA “Design for the Environment.”</a:t>
            </a:r>
            <a:endParaRPr sz="3100" u="sng"/>
          </a:p>
        </p:txBody>
      </p:sp>
      <p:pic>
        <p:nvPicPr>
          <p:cNvPr id="10943" name="Google Shape;10943;p1564"/>
          <p:cNvPicPr preferRelativeResize="0"/>
          <p:nvPr>
            <p:ph idx="2" type="body"/>
          </p:nvPr>
        </p:nvPicPr>
        <p:blipFill rotWithShape="1">
          <a:blip r:embed="rId3">
            <a:alphaModFix/>
          </a:blip>
          <a:srcRect b="0" l="0" r="0" t="0"/>
          <a:stretch/>
        </p:blipFill>
        <p:spPr>
          <a:xfrm>
            <a:off x="6553200" y="4038600"/>
            <a:ext cx="2190750" cy="1897063"/>
          </a:xfrm>
          <a:prstGeom prst="rect">
            <a:avLst/>
          </a:prstGeom>
          <a:noFill/>
          <a:ln>
            <a:noFill/>
          </a:ln>
        </p:spPr>
      </p:pic>
      <p:pic>
        <p:nvPicPr>
          <p:cNvPr id="10944" name="Google Shape;10944;p1564"/>
          <p:cNvPicPr preferRelativeResize="0"/>
          <p:nvPr>
            <p:ph idx="3" type="body"/>
          </p:nvPr>
        </p:nvPicPr>
        <p:blipFill rotWithShape="1">
          <a:blip r:embed="rId4">
            <a:alphaModFix/>
          </a:blip>
          <a:srcRect b="0" l="0" r="0" t="0"/>
          <a:stretch/>
        </p:blipFill>
        <p:spPr>
          <a:xfrm>
            <a:off x="6400800" y="1828800"/>
            <a:ext cx="2044700" cy="1524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